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2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9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1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1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6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0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9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7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27" r:id="rId5"/>
    <p:sldLayoutId id="2147483833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rand.Jury@sonomacourt.org" TargetMode="External"/><Relationship Id="rId2" Type="http://schemas.openxmlformats.org/officeDocument/2006/relationships/hyperlink" Target="https://sonoma.courts.ca.gov/general-information/grand-ju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surface level of grass on a golf course during sunrise">
            <a:extLst>
              <a:ext uri="{FF2B5EF4-FFF2-40B4-BE49-F238E27FC236}">
                <a16:creationId xmlns:a16="http://schemas.microsoft.com/office/drawing/2014/main" id="{BCB4F3BE-4538-DD15-603B-51E69C5148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5730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88287-BD81-EC3E-9716-AB0144224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sz="6300"/>
              <a:t>THE SONOMA COUNTY CIVIL GRAND JURY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2C283-D8D2-DBA7-FA77-EBBB2836B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What is it, and why should you apply?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330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6E65F-195A-310E-DF30-F4086DD97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Recent Sonoma County Grand Jury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81D7D-B83E-1409-8D53-4AA65E6C5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Affordable Housing: Monitoring and Compliance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Affordable Housing: Past, Present and Future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Department of Health Services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Rohnert Park Department of Public Safety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SMART Decision Making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What Happens When the Grand Jury Makes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409462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A1C76-39D6-9A05-827C-57E593ECA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Juror Selection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68C8D-6C09-0638-3F97-BF3EB85B8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Must be a U.S. Citizen and at least 18 years old.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Must have lived in Sonoma County for at least one year.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Must be sufficiently fluent in English sufficient to perform duties.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Must not presently serve as an elected official.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Must never have been convicted of a malfeasance in office or any Felony or other higher crime.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Not currently serving as a trial juror.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Not discharged as a grand juror within one year prior to commencement of term of office.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In possession of natural faculties, of ordinary intelligence, of sound judgement and of fair character.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71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951C1-5972-F908-F8B4-782A4376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Ideal Grand Juror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D6ED8-5EA8-4CCC-18A6-5D8686839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Available / flexible – 5 to 15 hours a week (more time commitment during report writing).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Interested in local government and community issues.  Enjoys learning new things, teamwork.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Has basic to advanced computer skills (utilization of email, ability to communicate using Word documents, conducting web-based search functions, Video Conferencing and preparing basic Spreadsheets.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Has good writing skills – e.g., for interview notes, report drafts.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Meets commitments and is comfortable expressing/defending positions but open to change based on the data.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i="1" dirty="0"/>
              <a:t>Able to maintain strict confidentiality at all times.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93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7A8B2-6885-5CD3-D0C6-FA32F210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LEARN MORE/APPLY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68774-8B32-F473-A748-80B12FA77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Check the Sonoma County Civil Grand Jury website for more information at: </a:t>
            </a:r>
            <a:r>
              <a:rPr lang="en-US" sz="1800" dirty="0">
                <a:hlinkClick r:id="rId2"/>
              </a:rPr>
              <a:t>https://sonoma.courts.ca.gov/general-information/grand-jury</a:t>
            </a:r>
            <a:r>
              <a:rPr lang="en-US" sz="1800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Read past reports and utilize the on-line Grand Jury Application form from this website: </a:t>
            </a:r>
            <a:r>
              <a:rPr lang="en-US" sz="1800" dirty="0">
                <a:hlinkClick r:id="rId2"/>
              </a:rPr>
              <a:t>https://sonoma.courts.ca.gov/general-information/grand-jury</a:t>
            </a:r>
            <a:r>
              <a:rPr lang="en-US" sz="1800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Send an inquiry to: </a:t>
            </a:r>
            <a:r>
              <a:rPr lang="en-US" sz="1800" dirty="0">
                <a:hlinkClick r:id="rId3"/>
              </a:rPr>
              <a:t>Grand.</a:t>
            </a:r>
            <a:r>
              <a:rPr lang="en-US" sz="1800" dirty="0" err="1">
                <a:hlinkClick r:id="rId3"/>
              </a:rPr>
              <a:t>Jury@</a:t>
            </a:r>
            <a:r>
              <a:rPr lang="en-US" sz="1800" err="1">
                <a:hlinkClick r:id="rId3"/>
              </a:rPr>
              <a:t>sonomacourt</a:t>
            </a:r>
            <a:r>
              <a:rPr lang="en-US" sz="1800">
                <a:hlinkClick r:id="rId3"/>
              </a:rPr>
              <a:t>.org</a:t>
            </a:r>
            <a:endParaRPr lang="en-US" sz="1800"/>
          </a:p>
          <a:p>
            <a:pPr marL="0" indent="0">
              <a:buNone/>
            </a:pPr>
            <a:endParaRPr lang="en-US" sz="1800" dirty="0"/>
          </a:p>
          <a:p>
            <a:pPr>
              <a:buFont typeface="Courier New" panose="02070309020205020404" pitchFamily="49" charset="0"/>
              <a:buChar char="o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4374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616E-D0AB-1237-C74D-0140E8CC5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THE SONOMA COUNTY CIVIL GRAND JURY?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FBD03-A39F-54D7-DA5B-CA3C2EB27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Sonoma County Civil Grand Jury is: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 citizen whatchdog function authorized by the California State Constitution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An investigative body; an “arm of the Court” – Assesses action and performance of local government entities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 group of 19 citizens serving a 12-month term.  Every California County has a civil grand jury.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	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0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EFE49-EA8B-49A9-9B51-0AC3CBBAE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does the Sonoma County Civil Grand Jury function and operate?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5C135-858B-54A5-77DA-CD22B7904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It is not like regular jury duty!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Members of the Civil Grand Jury decide the best way to get the work done.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Some best practices carry over year to year, such as committee/team structure and leadership roles, meeting and training schedules, and documentation standards.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In many years, holdover jurors (a juror who served </a:t>
            </a:r>
            <a:r>
              <a:rPr lang="en-US"/>
              <a:t>the previous year) </a:t>
            </a:r>
            <a:r>
              <a:rPr lang="en-US" dirty="0"/>
              <a:t>provide continuity for new members.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Legal support is provided by the Sonoma County Counsel’s Office.</a:t>
            </a:r>
          </a:p>
        </p:txBody>
      </p:sp>
    </p:spTree>
    <p:extLst>
      <p:ext uri="{BB962C8B-B14F-4D97-AF65-F5344CB8AC3E}">
        <p14:creationId xmlns:p14="http://schemas.microsoft.com/office/powerpoint/2010/main" val="349782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E956-8908-FA27-3A3E-DA1A7F6F7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Sonoma County Civil Grand Jury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DA56B-7B79-4057-F3AF-21F355A19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Sample Investigative Subjects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/>
              <a:t>Administration and Fiscal / Audit of Cities and Special Districts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/>
              <a:t>Education Department reviews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/>
              <a:t>Health and Human Services reviews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/>
              <a:t>Law Enforcement reviews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/>
              <a:t>Public Works Departments’ reviews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/>
              <a:t>Environment reviews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/>
              <a:t>Safety and Transportation reviews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477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4467D-CAE1-C831-F76B-5BD2D558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Grand Jury Schedule and Time Commitments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42B90-7EE0-05C2-9D4F-58BD0B66D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Meet 1 -2 hours weekly as a group (called the Plenary).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Committees Chairs and Foreperson meetings </a:t>
            </a:r>
            <a:r>
              <a:rPr lang="en-US" i="1" dirty="0"/>
              <a:t>may</a:t>
            </a:r>
            <a:r>
              <a:rPr lang="en-US" dirty="0"/>
              <a:t> occur, usually before Plenary.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Individual committee meetings (planning and discussion).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Committees and Investigation teams schedule interviews &amp; working session and site visits in between the Plenary sessions  based on their availability.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b="1" dirty="0"/>
              <a:t>Commitment averages 10-25 hours per week, although this can increase as reports are written and reviewed.</a:t>
            </a:r>
          </a:p>
        </p:txBody>
      </p:sp>
    </p:spTree>
    <p:extLst>
      <p:ext uri="{BB962C8B-B14F-4D97-AF65-F5344CB8AC3E}">
        <p14:creationId xmlns:p14="http://schemas.microsoft.com/office/powerpoint/2010/main" val="367922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AA7A6-4549-A316-AF06-932DC04EF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to Investigate?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99749-6455-6741-44D8-1308B4178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Brainstorming session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Hot topics in the news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Written formal requests/complaints from the general public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Follow-ups to previous investigations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Ideas from other county civil grand juries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Leads from background research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Main Adult Detention Facility Inquiry</a:t>
            </a:r>
          </a:p>
          <a:p>
            <a:pPr marL="0" indent="0" algn="ctr">
              <a:buNone/>
            </a:pPr>
            <a:r>
              <a:rPr lang="en-US" sz="1600" b="1" dirty="0"/>
              <a:t>The Sonoma County Civil Grand Jury averages 5-8 investigations and/or reports per year.</a:t>
            </a:r>
          </a:p>
        </p:txBody>
      </p:sp>
    </p:spTree>
    <p:extLst>
      <p:ext uri="{BB962C8B-B14F-4D97-AF65-F5344CB8AC3E}">
        <p14:creationId xmlns:p14="http://schemas.microsoft.com/office/powerpoint/2010/main" val="97301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F4CA9-C9D5-9B8D-68C8-8516340D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Typical Investigation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AF91A-56F9-EE23-E3B0-22D8B095A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Do background research – make the case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Present potential topic to full Grand Jury for comments, review and approval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Investigate – conduct interviews, perform document reviews, do surveys, visit sites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Document and confirm Findings, Conclusions, and Recommendations in a report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Submit to Fact Checking and Editorial Review – </a:t>
            </a:r>
            <a:r>
              <a:rPr lang="en-US" i="1" dirty="0"/>
              <a:t>most go through multiple drafts and revisions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Present report to full 19-member Grand Jury for final approval</a:t>
            </a:r>
          </a:p>
        </p:txBody>
      </p:sp>
    </p:spTree>
    <p:extLst>
      <p:ext uri="{BB962C8B-B14F-4D97-AF65-F5344CB8AC3E}">
        <p14:creationId xmlns:p14="http://schemas.microsoft.com/office/powerpoint/2010/main" val="2607956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1AE6F-EC44-9A31-446B-4C1D5AFE7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Final Grand Jury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9D7D5-93ED-5104-E5B9-F9BFB8BEA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Approved reports are reviewed by assigned County Counsel and Judge </a:t>
            </a:r>
            <a:r>
              <a:rPr lang="en-US" i="1" dirty="0"/>
              <a:t>before issuance.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Reports are issued to responsible authorities (Board of Supervisors, Mayors/City Councils, Agency Heads).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Press releases notify the media of new reports.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Authorities have 90 days to formally respond to Findings and Recommendations.</a:t>
            </a:r>
          </a:p>
        </p:txBody>
      </p:sp>
    </p:spTree>
    <p:extLst>
      <p:ext uri="{BB962C8B-B14F-4D97-AF65-F5344CB8AC3E}">
        <p14:creationId xmlns:p14="http://schemas.microsoft.com/office/powerpoint/2010/main" val="178671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3B33A-A686-0880-3D23-38E41E0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Final Report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052B-BB16-89C9-6199-A9E0F791F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Recipients are not legally required to implement recommendations but must respond in writing.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Findings are sometimes “challenged.”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 rigorous process can result in many recommendations being implemented over time.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800" b="1" dirty="0"/>
              <a:t>Twenty years of reports and responses are available on</a:t>
            </a:r>
          </a:p>
          <a:p>
            <a:pPr marL="0" indent="0" algn="ctr">
              <a:buNone/>
            </a:pPr>
            <a:r>
              <a:rPr lang="en-US" sz="1800" b="1" dirty="0"/>
              <a:t>The Sonoma County Civil Grand Jury website</a:t>
            </a:r>
          </a:p>
        </p:txBody>
      </p:sp>
    </p:spTree>
    <p:extLst>
      <p:ext uri="{BB962C8B-B14F-4D97-AF65-F5344CB8AC3E}">
        <p14:creationId xmlns:p14="http://schemas.microsoft.com/office/powerpoint/2010/main" val="3978946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873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Courier New</vt:lpstr>
      <vt:lpstr>Garamond</vt:lpstr>
      <vt:lpstr>Sagona Book</vt:lpstr>
      <vt:lpstr>Sagona ExtraLight</vt:lpstr>
      <vt:lpstr>SavonVTI</vt:lpstr>
      <vt:lpstr>THE SONOMA COUNTY CIVIL GRAND JURY</vt:lpstr>
      <vt:lpstr>WHAT IS THE SONOMA COUNTY CIVIL GRAND JURY?</vt:lpstr>
      <vt:lpstr>How does the Sonoma County Civil Grand Jury function and operate?</vt:lpstr>
      <vt:lpstr>Sonoma County Civil Grand Jury Structure</vt:lpstr>
      <vt:lpstr>Grand Jury Schedule and Time Commitments</vt:lpstr>
      <vt:lpstr>What to Investigate?</vt:lpstr>
      <vt:lpstr>Typical Investigation Process</vt:lpstr>
      <vt:lpstr>Final Grand Jury Report</vt:lpstr>
      <vt:lpstr>Final Report Impact</vt:lpstr>
      <vt:lpstr>Recent Sonoma County Grand Jury Topics</vt:lpstr>
      <vt:lpstr>Juror Selection Qualifications</vt:lpstr>
      <vt:lpstr>Ideal Grand Juror Attributes</vt:lpstr>
      <vt:lpstr>HOW TO LEARN MORE/APPLY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SONOMA COUNTY CIVIL GRAND JURY</dc:title>
  <dc:creator>Julie Wilcox</dc:creator>
  <cp:lastModifiedBy>Julie Wilcox</cp:lastModifiedBy>
  <cp:revision>7</cp:revision>
  <cp:lastPrinted>2023-01-20T17:47:32Z</cp:lastPrinted>
  <dcterms:created xsi:type="dcterms:W3CDTF">2023-01-19T19:07:38Z</dcterms:created>
  <dcterms:modified xsi:type="dcterms:W3CDTF">2024-02-27T18:59:25Z</dcterms:modified>
</cp:coreProperties>
</file>